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3" r:id="rId3"/>
    <p:sldId id="282" r:id="rId4"/>
    <p:sldId id="281" r:id="rId5"/>
    <p:sldId id="265" r:id="rId6"/>
    <p:sldId id="266" r:id="rId7"/>
    <p:sldId id="267" r:id="rId8"/>
    <p:sldId id="276" r:id="rId9"/>
    <p:sldId id="277" r:id="rId10"/>
    <p:sldId id="284" r:id="rId11"/>
    <p:sldId id="274" r:id="rId12"/>
    <p:sldId id="261" r:id="rId13"/>
    <p:sldId id="264" r:id="rId14"/>
    <p:sldId id="285" r:id="rId15"/>
    <p:sldId id="268" r:id="rId16"/>
    <p:sldId id="269" r:id="rId17"/>
    <p:sldId id="270" r:id="rId18"/>
    <p:sldId id="272" r:id="rId19"/>
    <p:sldId id="273" r:id="rId20"/>
    <p:sldId id="275" r:id="rId21"/>
    <p:sldId id="278" r:id="rId22"/>
    <p:sldId id="260" r:id="rId23"/>
    <p:sldId id="280" r:id="rId24"/>
    <p:sldId id="283" r:id="rId25"/>
    <p:sldId id="279" r:id="rId2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4282BD"/>
    <a:srgbClr val="CD1F26"/>
    <a:srgbClr val="BFBFBF"/>
    <a:srgbClr val="56A87F"/>
    <a:srgbClr val="0B8043"/>
    <a:srgbClr val="CB171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90" y="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notesMaster" Target="notesMasters/notesMaster1.xml" /><Relationship Id="rId30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AFDEB-0B15-44FB-ABA7-D2B00F4B5D11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7C251-0A89-4449-8916-927E870A7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12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78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79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58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03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20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3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8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5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60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8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6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24124-71E2-44A7-AA48-BD4FF2DB5132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65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7.png" /><Relationship Id="rId4" Type="http://schemas.openxmlformats.org/officeDocument/2006/relationships/image" Target="../media/image26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2.jpg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 /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.png" /><Relationship Id="rId4" Type="http://schemas.openxmlformats.org/officeDocument/2006/relationships/image" Target="../media/image36.jpg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 /><Relationship Id="rId3" Type="http://schemas.openxmlformats.org/officeDocument/2006/relationships/image" Target="../media/image6.jpeg" /><Relationship Id="rId7" Type="http://schemas.openxmlformats.org/officeDocument/2006/relationships/image" Target="../media/image10.jpe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9.jpeg" /><Relationship Id="rId5" Type="http://schemas.openxmlformats.org/officeDocument/2006/relationships/image" Target="../media/image8.jpeg" /><Relationship Id="rId4" Type="http://schemas.openxmlformats.org/officeDocument/2006/relationships/image" Target="../media/image7.gif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9.jpg" /><Relationship Id="rId5" Type="http://schemas.openxmlformats.org/officeDocument/2006/relationships/image" Target="../media/image18.jpg" /><Relationship Id="rId4" Type="http://schemas.openxmlformats.org/officeDocument/2006/relationships/image" Target="../media/image1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481667" y="2159000"/>
            <a:ext cx="9144000" cy="956733"/>
          </a:xfrm>
        </p:spPr>
        <p:txBody>
          <a:bodyPr>
            <a:normAutofit/>
          </a:bodyPr>
          <a:lstStyle/>
          <a:p>
            <a:r>
              <a:rPr lang="tr-TR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Büyük Veri</a:t>
            </a:r>
            <a:endParaRPr lang="en-US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3567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Büyük Veri Kaynakları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5" name="Dikdörtgen 34"/>
          <p:cNvSpPr/>
          <p:nvPr/>
        </p:nvSpPr>
        <p:spPr>
          <a:xfrm>
            <a:off x="3852861" y="1201774"/>
            <a:ext cx="3007105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/>
              <a:t>RFID,</a:t>
            </a:r>
          </a:p>
          <a:p>
            <a:r>
              <a:rPr lang="tr-TR" sz="2400" dirty="0"/>
              <a:t>Akıllı telefonlar,</a:t>
            </a:r>
          </a:p>
          <a:p>
            <a:r>
              <a:rPr lang="tr-TR" sz="2400" dirty="0"/>
              <a:t>E-postalar,</a:t>
            </a:r>
          </a:p>
          <a:p>
            <a:r>
              <a:rPr lang="tr-TR" sz="2400" dirty="0"/>
              <a:t>Makine loğları,</a:t>
            </a:r>
          </a:p>
          <a:p>
            <a:r>
              <a:rPr lang="tr-TR" sz="2400" dirty="0"/>
              <a:t>Sunucu loğları,</a:t>
            </a:r>
          </a:p>
          <a:p>
            <a:r>
              <a:rPr lang="tr-TR" sz="2400" dirty="0"/>
              <a:t>Coğrafi bilgi sistemleri,</a:t>
            </a:r>
          </a:p>
          <a:p>
            <a:r>
              <a:rPr lang="tr-TR" sz="2400" dirty="0" err="1"/>
              <a:t>Sensörler</a:t>
            </a:r>
            <a:r>
              <a:rPr lang="tr-TR" sz="2400" dirty="0"/>
              <a:t>,</a:t>
            </a:r>
          </a:p>
          <a:p>
            <a:r>
              <a:rPr lang="tr-TR" sz="2400" dirty="0"/>
              <a:t>Bilimsel araştırmalar,</a:t>
            </a:r>
          </a:p>
          <a:p>
            <a:r>
              <a:rPr lang="tr-TR" sz="2400" dirty="0"/>
              <a:t>Perakende,</a:t>
            </a:r>
          </a:p>
          <a:p>
            <a:r>
              <a:rPr lang="tr-TR" sz="2400" dirty="0"/>
              <a:t>İlişkisel veri tabanları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5596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339496" y="1098887"/>
            <a:ext cx="4536504" cy="466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1" dirty="0"/>
              <a:t>Volume</a:t>
            </a:r>
            <a:r>
              <a:rPr lang="tr-TR" dirty="0"/>
              <a:t> (Hacim ): Çok büyük boyutlarda olması (TB, PB ve üstü)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1" dirty="0" err="1"/>
              <a:t>Variety</a:t>
            </a:r>
            <a:r>
              <a:rPr lang="tr-TR" dirty="0"/>
              <a:t> (Çeşitlilik): Çok farklı kaynaktan türemesi, farklı formatta olması</a:t>
            </a:r>
            <a:endParaRPr lang="tr-T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1" dirty="0" err="1"/>
              <a:t>Veracity</a:t>
            </a:r>
            <a:r>
              <a:rPr lang="tr-TR" dirty="0"/>
              <a:t> (Belirsizlik derecesi): Doğruluğunun kontrole ihtiyacı olduğu</a:t>
            </a:r>
            <a:endParaRPr lang="tr-T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1" dirty="0"/>
              <a:t>Value</a:t>
            </a:r>
            <a:r>
              <a:rPr lang="tr-TR" dirty="0"/>
              <a:t> (Değer): Bu kadar çok veriden değer üretebilme.</a:t>
            </a:r>
            <a:endParaRPr lang="tr-T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1" dirty="0" err="1"/>
              <a:t>Velocity</a:t>
            </a:r>
            <a:r>
              <a:rPr lang="tr-TR" dirty="0"/>
              <a:t> (Hızla çoğalması): Mevcut verinin %80’i son 2-3 yılda üretildi.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dirty="0"/>
          </a:p>
        </p:txBody>
      </p:sp>
      <p:pic>
        <p:nvPicPr>
          <p:cNvPr id="18" name="Resim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1570" r="19288" b="3932"/>
          <a:stretch/>
        </p:blipFill>
        <p:spPr>
          <a:xfrm>
            <a:off x="5717432" y="960119"/>
            <a:ext cx="4878598" cy="4940352"/>
          </a:xfrm>
          <a:prstGeom prst="rect">
            <a:avLst/>
          </a:prstGeom>
        </p:spPr>
      </p:pic>
      <p:sp>
        <p:nvSpPr>
          <p:cNvPr id="19" name="Unvan 1"/>
          <p:cNvSpPr>
            <a:spLocks noGrp="1"/>
          </p:cNvSpPr>
          <p:nvPr>
            <p:ph type="ctrTitle"/>
          </p:nvPr>
        </p:nvSpPr>
        <p:spPr>
          <a:xfrm>
            <a:off x="1540931" y="184216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Büyük Veri Karakteristikleri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204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Veri Artış Tahmini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5" r="17258"/>
          <a:stretch/>
        </p:blipFill>
        <p:spPr>
          <a:xfrm>
            <a:off x="2046616" y="973666"/>
            <a:ext cx="8002090" cy="4659329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8619068" y="5698067"/>
            <a:ext cx="3424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/>
              <a:t>Kaynak: </a:t>
            </a:r>
            <a:r>
              <a:rPr lang="en-US" sz="800" dirty="0"/>
              <a:t>https://www.seagate.com/files/www-content/our-story/trends/files/Seagate-WP-DataAge2025-March-2017.pdf</a:t>
            </a:r>
          </a:p>
        </p:txBody>
      </p:sp>
    </p:spTree>
    <p:extLst>
      <p:ext uri="{BB962C8B-B14F-4D97-AF65-F5344CB8AC3E}">
        <p14:creationId xmlns:p14="http://schemas.microsoft.com/office/powerpoint/2010/main" val="200505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Kritik Veri Trendi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Metin kutusu 8"/>
          <p:cNvSpPr txBox="1"/>
          <p:nvPr/>
        </p:nvSpPr>
        <p:spPr>
          <a:xfrm>
            <a:off x="8619068" y="5698067"/>
            <a:ext cx="3424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/>
              <a:t>Kaynak: </a:t>
            </a:r>
            <a:r>
              <a:rPr lang="en-US" sz="800" dirty="0"/>
              <a:t>https://www.seagate.com/files/www-content/our-story/trends/files/Seagate-WP-DataAge2025-March-2017.pdf</a:t>
            </a: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r="2708"/>
          <a:stretch/>
        </p:blipFill>
        <p:spPr>
          <a:xfrm>
            <a:off x="351133" y="948268"/>
            <a:ext cx="11582400" cy="44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11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Unvan 1"/>
          <p:cNvSpPr>
            <a:spLocks noGrp="1"/>
          </p:cNvSpPr>
          <p:nvPr>
            <p:ph type="ctrTitle"/>
          </p:nvPr>
        </p:nvSpPr>
        <p:spPr>
          <a:xfrm>
            <a:off x="1629831" y="1762897"/>
            <a:ext cx="9144000" cy="1434301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Veri Artışı Karşısında </a:t>
            </a:r>
            <a:b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Donanımların Durumu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376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Mekanik Disk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Metin kutusu 8"/>
          <p:cNvSpPr txBox="1"/>
          <p:nvPr/>
        </p:nvSpPr>
        <p:spPr>
          <a:xfrm>
            <a:off x="8619068" y="5698067"/>
            <a:ext cx="3424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/>
              <a:t>Kaynak: </a:t>
            </a:r>
            <a:r>
              <a:rPr lang="en-US" sz="800" dirty="0"/>
              <a:t>https://www.seagate.com/files/www-content/our-story/trends/files/Seagate-WP-DataAge2025-March-2017.pdf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1" y="1012971"/>
            <a:ext cx="5043586" cy="3930451"/>
          </a:xfrm>
          <a:prstGeom prst="rect">
            <a:avLst/>
          </a:prstGeom>
        </p:spPr>
      </p:pic>
      <p:sp>
        <p:nvSpPr>
          <p:cNvPr id="17" name="Metin kutusu 16"/>
          <p:cNvSpPr txBox="1"/>
          <p:nvPr/>
        </p:nvSpPr>
        <p:spPr>
          <a:xfrm>
            <a:off x="6984999" y="2023533"/>
            <a:ext cx="46651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2E75B6"/>
                </a:solidFill>
              </a:rPr>
              <a:t>Uzun süredir temel depolama teknolojisi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2E75B6"/>
                </a:solidFill>
              </a:rPr>
              <a:t>Teknoloji çok fazla değişmedi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2E75B6"/>
                </a:solidFill>
              </a:rPr>
              <a:t>Kapasite arttı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2E75B6"/>
                </a:solidFill>
              </a:rPr>
              <a:t>Disk I/O hızı çok sınırlı arttı</a:t>
            </a:r>
            <a:endParaRPr lang="en-US" dirty="0">
              <a:solidFill>
                <a:srgbClr val="2E75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8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İşlemci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Metin kutusu 8"/>
          <p:cNvSpPr txBox="1"/>
          <p:nvPr/>
        </p:nvSpPr>
        <p:spPr>
          <a:xfrm>
            <a:off x="8619068" y="5698067"/>
            <a:ext cx="3424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/>
              <a:t>Kaynak: </a:t>
            </a:r>
            <a:r>
              <a:rPr lang="en-US" sz="800" dirty="0"/>
              <a:t>https://www.seagate.com/files/www-content/our-story/trends/files/Seagate-WP-DataAge2025-March-2017.pdf</a:t>
            </a:r>
          </a:p>
        </p:txBody>
      </p:sp>
      <p:sp>
        <p:nvSpPr>
          <p:cNvPr id="17" name="Metin kutusu 16"/>
          <p:cNvSpPr txBox="1"/>
          <p:nvPr/>
        </p:nvSpPr>
        <p:spPr>
          <a:xfrm>
            <a:off x="6984999" y="2023533"/>
            <a:ext cx="46651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dirty="0" err="1">
                <a:solidFill>
                  <a:srgbClr val="2E75B6"/>
                </a:solidFill>
              </a:rPr>
              <a:t>Moore</a:t>
            </a:r>
            <a:r>
              <a:rPr lang="tr-TR" dirty="0">
                <a:solidFill>
                  <a:srgbClr val="2E75B6"/>
                </a:solidFill>
              </a:rPr>
              <a:t> Yasası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2E75B6"/>
                </a:solidFill>
              </a:rPr>
              <a:t>Çok çekirdekli işlemciler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2E75B6"/>
                </a:solidFill>
              </a:rPr>
              <a:t>Bir bilgisayarda birden fazla işlemci</a:t>
            </a: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29" y="1274715"/>
            <a:ext cx="5223561" cy="416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4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Veri Okyanusu ve Tek Bilgisayar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" name="Resim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85" y="957037"/>
            <a:ext cx="9810750" cy="4905375"/>
          </a:xfrm>
          <a:prstGeom prst="rect">
            <a:avLst/>
          </a:prstGeom>
        </p:spPr>
      </p:pic>
      <p:sp>
        <p:nvSpPr>
          <p:cNvPr id="17" name="Metin kutusu 16"/>
          <p:cNvSpPr txBox="1"/>
          <p:nvPr/>
        </p:nvSpPr>
        <p:spPr>
          <a:xfrm>
            <a:off x="6112931" y="3573338"/>
            <a:ext cx="4665134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2E75B6"/>
                </a:solidFill>
              </a:rPr>
              <a:t>Veri artış hızı karşısında </a:t>
            </a:r>
            <a:r>
              <a:rPr lang="tr-TR" dirty="0" err="1">
                <a:solidFill>
                  <a:srgbClr val="2E75B6"/>
                </a:solidFill>
              </a:rPr>
              <a:t>harddisk</a:t>
            </a:r>
            <a:r>
              <a:rPr lang="tr-TR" dirty="0">
                <a:solidFill>
                  <a:srgbClr val="2E75B6"/>
                </a:solidFill>
              </a:rPr>
              <a:t> I/O ve işlem gücü artışı çok yavaş.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2E75B6"/>
                </a:solidFill>
              </a:rPr>
              <a:t>Tek bir bilgisayar ile bu kadar çok veri ile başa çıkmak imkansız.</a:t>
            </a:r>
          </a:p>
        </p:txBody>
      </p:sp>
      <p:pic>
        <p:nvPicPr>
          <p:cNvPr id="1026" name="Picture 2" descr="computer ile ilgili görsel sonuc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16" y="4100984"/>
            <a:ext cx="1943350" cy="13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Resim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60" y="4192864"/>
            <a:ext cx="640206" cy="5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5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Cüneyt Arkın Olsa Bile…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Metin kutusu 8"/>
          <p:cNvSpPr txBox="1"/>
          <p:nvPr/>
        </p:nvSpPr>
        <p:spPr>
          <a:xfrm>
            <a:off x="9904396" y="5698066"/>
            <a:ext cx="2138890" cy="215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/>
              <a:t>Kaynak KARA MURAT FATİH'İN FERMANI FİLMİ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26" y="1274715"/>
            <a:ext cx="9341270" cy="43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61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Cüneyt Arkın Olsa Bile…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Metin kutusu 8"/>
          <p:cNvSpPr txBox="1"/>
          <p:nvPr/>
        </p:nvSpPr>
        <p:spPr>
          <a:xfrm>
            <a:off x="9904396" y="5698066"/>
            <a:ext cx="2138890" cy="215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/>
              <a:t>Kaynak KARA MURAT FATİH'İN FERMANI FİLMİ</a:t>
            </a: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30" y="1286000"/>
            <a:ext cx="9487301" cy="428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93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Veri Çağı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8" name="Metin kutusu 17"/>
          <p:cNvSpPr txBox="1"/>
          <p:nvPr/>
        </p:nvSpPr>
        <p:spPr>
          <a:xfrm>
            <a:off x="565964" y="1030033"/>
            <a:ext cx="3075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Veri çağında yaşıyoruz.</a:t>
            </a:r>
          </a:p>
        </p:txBody>
      </p:sp>
      <p:sp>
        <p:nvSpPr>
          <p:cNvPr id="19" name="Dikdörtgen 18"/>
          <p:cNvSpPr/>
          <p:nvPr/>
        </p:nvSpPr>
        <p:spPr>
          <a:xfrm>
            <a:off x="1772562" y="1822144"/>
            <a:ext cx="36479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Herşey</a:t>
            </a:r>
            <a:r>
              <a:rPr lang="en-US" sz="2400" dirty="0"/>
              <a:t>, </a:t>
            </a:r>
            <a:r>
              <a:rPr lang="en-US" sz="2400" dirty="0" err="1"/>
              <a:t>herkes</a:t>
            </a:r>
            <a:r>
              <a:rPr lang="en-US" sz="2400" dirty="0"/>
              <a:t> </a:t>
            </a:r>
            <a:r>
              <a:rPr lang="en-US" sz="2400" dirty="0" err="1"/>
              <a:t>veri</a:t>
            </a:r>
            <a:r>
              <a:rPr lang="en-US" sz="2400" dirty="0"/>
              <a:t> </a:t>
            </a:r>
            <a:r>
              <a:rPr lang="en-US" sz="2400" dirty="0" err="1"/>
              <a:t>üretiyor</a:t>
            </a:r>
            <a:r>
              <a:rPr lang="tr-TR" sz="2400" dirty="0"/>
              <a:t>.</a:t>
            </a:r>
            <a:endParaRPr lang="en-US" sz="2400" dirty="0"/>
          </a:p>
        </p:txBody>
      </p:sp>
      <p:sp>
        <p:nvSpPr>
          <p:cNvPr id="20" name="Dikdörtgen 19"/>
          <p:cNvSpPr/>
          <p:nvPr/>
        </p:nvSpPr>
        <p:spPr>
          <a:xfrm>
            <a:off x="3359508" y="2684346"/>
            <a:ext cx="3123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/>
              <a:t>Veri, y</a:t>
            </a:r>
            <a:r>
              <a:rPr lang="en-US" sz="2400" dirty="0" err="1"/>
              <a:t>eni</a:t>
            </a:r>
            <a:r>
              <a:rPr lang="en-US" sz="2400" dirty="0"/>
              <a:t> </a:t>
            </a:r>
            <a:r>
              <a:rPr lang="en-US" sz="2400" dirty="0" err="1"/>
              <a:t>çağın</a:t>
            </a:r>
            <a:r>
              <a:rPr lang="en-US" sz="2400" dirty="0"/>
              <a:t> </a:t>
            </a:r>
            <a:r>
              <a:rPr lang="en-US" sz="2400" dirty="0" err="1"/>
              <a:t>petrolü</a:t>
            </a:r>
            <a:r>
              <a:rPr lang="en-US" sz="2400" dirty="0"/>
              <a:t>.</a:t>
            </a:r>
          </a:p>
        </p:txBody>
      </p:sp>
      <p:sp>
        <p:nvSpPr>
          <p:cNvPr id="35" name="Dikdörtgen 34"/>
          <p:cNvSpPr/>
          <p:nvPr/>
        </p:nvSpPr>
        <p:spPr>
          <a:xfrm>
            <a:off x="3359508" y="3771114"/>
            <a:ext cx="75226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/>
              <a:t>Bol miktarda veri kullanarak çalışan  basit bir algoritma, </a:t>
            </a:r>
          </a:p>
          <a:p>
            <a:r>
              <a:rPr lang="tr-TR" sz="2400" dirty="0"/>
              <a:t>Mükemmel ancak veri yoksulu bir algoritmadan daha iyidir.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456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82782" y="211756"/>
            <a:ext cx="9144000" cy="1302631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Bilgisayarlar da Gücünü Birleştirmek Zorunda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664" y="1514387"/>
            <a:ext cx="4814559" cy="40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60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82782" y="211756"/>
            <a:ext cx="9144000" cy="1302631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Birçok bilgisayarı tek bir bilgisayar gibi kullanmak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" name="Resi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851" y="1658028"/>
            <a:ext cx="2895600" cy="3429000"/>
          </a:xfrm>
          <a:prstGeom prst="rect">
            <a:avLst/>
          </a:prstGeom>
        </p:spPr>
      </p:pic>
      <p:pic>
        <p:nvPicPr>
          <p:cNvPr id="16" name="Resim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923" y="1709124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2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312334" y="203923"/>
            <a:ext cx="9144000" cy="668865"/>
          </a:xfrm>
        </p:spPr>
        <p:txBody>
          <a:bodyPr>
            <a:norm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Büyük Veriyi Doğuran Sebepler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sp>
        <p:nvSpPr>
          <p:cNvPr id="11" name="Content Placeholder 2"/>
          <p:cNvSpPr txBox="1">
            <a:spLocks/>
          </p:cNvSpPr>
          <p:nvPr/>
        </p:nvSpPr>
        <p:spPr>
          <a:xfrm>
            <a:off x="990600" y="937491"/>
            <a:ext cx="10515600" cy="46307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Depolama alanı birim maliyetlerinin düşmesi,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Disk I/O hızının çok fazla değişmemesi,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Ağ teknolojilerinin gelişmesi ve birim zamanda iletilen veri miktarının artması,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Bilgi teknolojilerinin yaygınlaşması,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Veri üreten cihaz ve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sensör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gibi kaynakların bollaşması,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Üretilen verinin çeşitliliğinin artması</a:t>
            </a:r>
          </a:p>
        </p:txBody>
      </p:sp>
      <p:grpSp>
        <p:nvGrpSpPr>
          <p:cNvPr id="14" name="Grup 13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7" name="Dikdörtgen 16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084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312334" y="203923"/>
            <a:ext cx="9144000" cy="668865"/>
          </a:xfrm>
        </p:spPr>
        <p:txBody>
          <a:bodyPr>
            <a:norm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Büyük Veri Tanımı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grpSp>
        <p:nvGrpSpPr>
          <p:cNvPr id="14" name="Grup 13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7" name="Dikdörtgen 16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" name="Resi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627" y="835664"/>
            <a:ext cx="8090607" cy="516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25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90" y="1259129"/>
            <a:ext cx="1904762" cy="1428571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524" y="2780928"/>
            <a:ext cx="2857500" cy="1390650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63" y="4405510"/>
            <a:ext cx="2850827" cy="1428139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2157750" y="2780928"/>
            <a:ext cx="3325526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Karşılaştırma: </a:t>
            </a:r>
          </a:p>
          <a:p>
            <a:pPr lvl="0" algn="ctr"/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Geleneksel teknoloji ile farklılıklara vurgu yaparak (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McKinsey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etin kutusu 9"/>
          <p:cNvSpPr txBox="1"/>
          <p:nvPr/>
        </p:nvSpPr>
        <p:spPr>
          <a:xfrm>
            <a:off x="2157750" y="1156346"/>
            <a:ext cx="3325526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Özellik: </a:t>
            </a:r>
          </a:p>
          <a:p>
            <a:pPr lvl="0" algn="ctr"/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Verinin sahip olduğu hacim, çoğalma hızı, formatı vb. özelliklere vurgu yaparak (IDC)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etin kutusu 10"/>
          <p:cNvSpPr txBox="1"/>
          <p:nvPr/>
        </p:nvSpPr>
        <p:spPr>
          <a:xfrm>
            <a:off x="2100085" y="4405510"/>
            <a:ext cx="3325526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Mimari:</a:t>
            </a:r>
          </a:p>
          <a:p>
            <a:pPr lvl="0" algn="ctr"/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Büyük veri işleme platform, paradigma ve teknolojisine vurgu yaparak</a:t>
            </a:r>
          </a:p>
        </p:txBody>
      </p:sp>
      <p:sp>
        <p:nvSpPr>
          <p:cNvPr id="12" name="Unvan 1"/>
          <p:cNvSpPr txBox="1">
            <a:spLocks/>
          </p:cNvSpPr>
          <p:nvPr/>
        </p:nvSpPr>
        <p:spPr>
          <a:xfrm>
            <a:off x="1312334" y="203923"/>
            <a:ext cx="9144000" cy="66886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200" b="1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Büyük Veri Tanımı için Yaklaşımlar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Düz Bağlayıcı 1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up 13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5" name="Grup 14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7" name="Dikdörtgen 1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8" name="Grup 17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9" name="Resim 18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20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6" name="Metin kutusu 15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grpSp>
        <p:nvGrpSpPr>
          <p:cNvPr id="21" name="Grup 20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22" name="Dikdörtgen 21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68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312334" y="203923"/>
            <a:ext cx="9144000" cy="668865"/>
          </a:xfrm>
        </p:spPr>
        <p:txBody>
          <a:bodyPr>
            <a:norm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Büyük Veri Tanımı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sp>
        <p:nvSpPr>
          <p:cNvPr id="11" name="Content Placeholder 2"/>
          <p:cNvSpPr txBox="1">
            <a:spLocks/>
          </p:cNvSpPr>
          <p:nvPr/>
        </p:nvSpPr>
        <p:spPr>
          <a:xfrm>
            <a:off x="942887" y="838970"/>
            <a:ext cx="10515600" cy="46307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/>
              <a:t>Geleneksel teknoloji, işleme yöntemleri, algoritma, mimari yapı ve çerçevede işlenmesi, saklanması ve yönetilmesi mümkün olmayan; 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tr-TR" dirty="0"/>
              <a:t>Veri işlemek, saklamak ve yönetmek için yeni teknoloji, platform ve yaklaşımlara ihtiyaç duyan;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tr-TR" dirty="0"/>
              <a:t>Hızla çoğalan, karmaşıklığı ve belirsizliği yüksek, çok çeşitli kaynaklardan farklı formatlarda elde edilen;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tr-TR" dirty="0"/>
              <a:t>Bu tür veriden bir çok fayda, değer, fırsatlar elde edilmesini olanaklı kılan büyük hacimli veridir.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up 13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7" name="Dikdörtgen 16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Metin kutusu 15"/>
          <p:cNvSpPr txBox="1"/>
          <p:nvPr/>
        </p:nvSpPr>
        <p:spPr>
          <a:xfrm>
            <a:off x="7346183" y="5632901"/>
            <a:ext cx="4651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/>
              <a:t>Kaynak: </a:t>
            </a:r>
            <a:r>
              <a:rPr lang="en-US" sz="800" dirty="0" err="1"/>
              <a:t>Sirin</a:t>
            </a:r>
            <a:r>
              <a:rPr lang="en-US" sz="800" dirty="0"/>
              <a:t>, E., &amp; Karacan, H. (2017). A Review on Business Intelligence and Big Data. </a:t>
            </a:r>
            <a:r>
              <a:rPr lang="en-US" sz="800" i="1" dirty="0"/>
              <a:t>International Journal of Intelligent Systems and Applications in Engineering</a:t>
            </a:r>
            <a:r>
              <a:rPr lang="en-US" sz="800" dirty="0"/>
              <a:t>, </a:t>
            </a:r>
            <a:r>
              <a:rPr lang="en-US" sz="800" i="1" dirty="0"/>
              <a:t>5</a:t>
            </a:r>
            <a:r>
              <a:rPr lang="en-US" sz="800" dirty="0"/>
              <a:t>(4), 206-215.</a:t>
            </a:r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3997181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 16"/>
          <p:cNvGrpSpPr/>
          <p:nvPr/>
        </p:nvGrpSpPr>
        <p:grpSpPr>
          <a:xfrm>
            <a:off x="1037252" y="2222206"/>
            <a:ext cx="1357383" cy="1902645"/>
            <a:chOff x="953316" y="554272"/>
            <a:chExt cx="1357383" cy="1902645"/>
          </a:xfrm>
        </p:grpSpPr>
        <p:pic>
          <p:nvPicPr>
            <p:cNvPr id="9" name="Resim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45" t="8375" r="18282" b="11842"/>
            <a:stretch/>
          </p:blipFill>
          <p:spPr>
            <a:xfrm>
              <a:off x="953316" y="554272"/>
              <a:ext cx="1357383" cy="1435394"/>
            </a:xfrm>
            <a:prstGeom prst="rect">
              <a:avLst/>
            </a:prstGeom>
          </p:spPr>
        </p:pic>
        <p:sp>
          <p:nvSpPr>
            <p:cNvPr id="16" name="Unvan 1"/>
            <p:cNvSpPr txBox="1">
              <a:spLocks/>
            </p:cNvSpPr>
            <p:nvPr/>
          </p:nvSpPr>
          <p:spPr>
            <a:xfrm>
              <a:off x="1079664" y="1989666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1.44 MB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Sağ Ok 20"/>
          <p:cNvSpPr/>
          <p:nvPr/>
        </p:nvSpPr>
        <p:spPr>
          <a:xfrm>
            <a:off x="2781386" y="2743199"/>
            <a:ext cx="812800" cy="499533"/>
          </a:xfrm>
          <a:prstGeom prst="rightArrow">
            <a:avLst/>
          </a:prstGeom>
          <a:solidFill>
            <a:srgbClr val="428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up 23"/>
          <p:cNvGrpSpPr/>
          <p:nvPr/>
        </p:nvGrpSpPr>
        <p:grpSpPr>
          <a:xfrm>
            <a:off x="3865118" y="2222206"/>
            <a:ext cx="1515533" cy="1860311"/>
            <a:chOff x="3920066" y="554272"/>
            <a:chExt cx="1515533" cy="1860311"/>
          </a:xfrm>
        </p:grpSpPr>
        <p:pic>
          <p:nvPicPr>
            <p:cNvPr id="22" name="Resim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0066" y="554272"/>
              <a:ext cx="1515533" cy="1515533"/>
            </a:xfrm>
            <a:prstGeom prst="rect">
              <a:avLst/>
            </a:prstGeom>
          </p:spPr>
        </p:pic>
        <p:sp>
          <p:nvSpPr>
            <p:cNvPr id="23" name="Unvan 1"/>
            <p:cNvSpPr txBox="1">
              <a:spLocks/>
            </p:cNvSpPr>
            <p:nvPr/>
          </p:nvSpPr>
          <p:spPr>
            <a:xfrm>
              <a:off x="4067580" y="1947332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700 MB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Sağ Ok 24"/>
          <p:cNvSpPr/>
          <p:nvPr/>
        </p:nvSpPr>
        <p:spPr>
          <a:xfrm>
            <a:off x="5651583" y="2743200"/>
            <a:ext cx="812800" cy="499533"/>
          </a:xfrm>
          <a:prstGeom prst="rightArrow">
            <a:avLst/>
          </a:prstGeom>
          <a:solidFill>
            <a:srgbClr val="428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up 1"/>
          <p:cNvGrpSpPr/>
          <p:nvPr/>
        </p:nvGrpSpPr>
        <p:grpSpPr>
          <a:xfrm>
            <a:off x="6659111" y="2175937"/>
            <a:ext cx="1515533" cy="1835690"/>
            <a:chOff x="6659111" y="2175937"/>
            <a:chExt cx="1515533" cy="1835690"/>
          </a:xfrm>
        </p:grpSpPr>
        <p:pic>
          <p:nvPicPr>
            <p:cNvPr id="26" name="Resim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9111" y="2175937"/>
              <a:ext cx="1515533" cy="1515533"/>
            </a:xfrm>
            <a:prstGeom prst="rect">
              <a:avLst/>
            </a:prstGeom>
          </p:spPr>
        </p:pic>
        <p:sp>
          <p:nvSpPr>
            <p:cNvPr id="27" name="Unvan 1"/>
            <p:cNvSpPr txBox="1">
              <a:spLocks/>
            </p:cNvSpPr>
            <p:nvPr/>
          </p:nvSpPr>
          <p:spPr>
            <a:xfrm>
              <a:off x="6874199" y="3544376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4.7 GB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Sağ Ok 28"/>
          <p:cNvSpPr/>
          <p:nvPr/>
        </p:nvSpPr>
        <p:spPr>
          <a:xfrm>
            <a:off x="8445576" y="2743199"/>
            <a:ext cx="812800" cy="499533"/>
          </a:xfrm>
          <a:prstGeom prst="rightArrow">
            <a:avLst/>
          </a:prstGeom>
          <a:solidFill>
            <a:srgbClr val="428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up 30"/>
          <p:cNvGrpSpPr/>
          <p:nvPr/>
        </p:nvGrpSpPr>
        <p:grpSpPr>
          <a:xfrm>
            <a:off x="9402319" y="2108363"/>
            <a:ext cx="1633891" cy="1974153"/>
            <a:chOff x="9457267" y="440429"/>
            <a:chExt cx="1633891" cy="1974153"/>
          </a:xfrm>
        </p:grpSpPr>
        <p:pic>
          <p:nvPicPr>
            <p:cNvPr id="28" name="Resim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7267" y="440429"/>
              <a:ext cx="1633891" cy="1633891"/>
            </a:xfrm>
            <a:prstGeom prst="rect">
              <a:avLst/>
            </a:prstGeom>
          </p:spPr>
        </p:pic>
        <p:sp>
          <p:nvSpPr>
            <p:cNvPr id="30" name="Unvan 1"/>
            <p:cNvSpPr txBox="1">
              <a:spLocks/>
            </p:cNvSpPr>
            <p:nvPr/>
          </p:nvSpPr>
          <p:spPr>
            <a:xfrm>
              <a:off x="9790714" y="1947331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25 GB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Taşınabilir Depolama Son 20 Yıl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l Ayraç 2"/>
          <p:cNvSpPr/>
          <p:nvPr/>
        </p:nvSpPr>
        <p:spPr>
          <a:xfrm rot="16200000">
            <a:off x="5447258" y="91838"/>
            <a:ext cx="624944" cy="9172575"/>
          </a:xfrm>
          <a:prstGeom prst="leftBrace">
            <a:avLst>
              <a:gd name="adj1" fmla="val 8333"/>
              <a:gd name="adj2" fmla="val 50519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nvan 1"/>
          <p:cNvSpPr txBox="1">
            <a:spLocks/>
          </p:cNvSpPr>
          <p:nvPr/>
        </p:nvSpPr>
        <p:spPr>
          <a:xfrm>
            <a:off x="4985397" y="5258682"/>
            <a:ext cx="1548665" cy="4672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17.777 kat</a:t>
            </a:r>
            <a:endParaRPr lang="en-US" sz="2000" b="1" dirty="0">
              <a:solidFill>
                <a:srgbClr val="2E75B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9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9" grpId="0" animBg="1"/>
      <p:bldP spid="3" grpId="0" animBg="1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up 41"/>
          <p:cNvGrpSpPr/>
          <p:nvPr/>
        </p:nvGrpSpPr>
        <p:grpSpPr>
          <a:xfrm>
            <a:off x="910718" y="1305345"/>
            <a:ext cx="10952707" cy="1455485"/>
            <a:chOff x="910718" y="1305345"/>
            <a:chExt cx="10952707" cy="1455485"/>
          </a:xfrm>
        </p:grpSpPr>
        <p:pic>
          <p:nvPicPr>
            <p:cNvPr id="16" name="Resim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097" y="1412205"/>
              <a:ext cx="2022305" cy="1348625"/>
            </a:xfrm>
            <a:prstGeom prst="rect">
              <a:avLst/>
            </a:prstGeom>
          </p:spPr>
        </p:pic>
        <p:sp>
          <p:nvSpPr>
            <p:cNvPr id="17" name="Unvan 1"/>
            <p:cNvSpPr txBox="1">
              <a:spLocks/>
            </p:cNvSpPr>
            <p:nvPr/>
          </p:nvSpPr>
          <p:spPr>
            <a:xfrm>
              <a:off x="910718" y="1844347"/>
              <a:ext cx="778933" cy="32767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2000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Unvan 1"/>
            <p:cNvSpPr txBox="1">
              <a:spLocks/>
            </p:cNvSpPr>
            <p:nvPr/>
          </p:nvSpPr>
          <p:spPr>
            <a:xfrm>
              <a:off x="4050956" y="1412205"/>
              <a:ext cx="3446962" cy="12064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 err="1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Celeron</a:t>
              </a: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 466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64 MB RAM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4 GB HDD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56K Modem</a:t>
              </a:r>
              <a:endParaRPr lang="en-US" sz="18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6" name="Resim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6822" y="1305345"/>
              <a:ext cx="1689819" cy="1241500"/>
            </a:xfrm>
            <a:prstGeom prst="rect">
              <a:avLst/>
            </a:prstGeom>
          </p:spPr>
        </p:pic>
        <p:sp>
          <p:nvSpPr>
            <p:cNvPr id="27" name="Unvan 1"/>
            <p:cNvSpPr txBox="1">
              <a:spLocks/>
            </p:cNvSpPr>
            <p:nvPr/>
          </p:nvSpPr>
          <p:spPr>
            <a:xfrm>
              <a:off x="9328635" y="1540933"/>
              <a:ext cx="2534790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56K sınırlı bağlantı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Grup 42"/>
          <p:cNvGrpSpPr/>
          <p:nvPr/>
        </p:nvGrpSpPr>
        <p:grpSpPr>
          <a:xfrm>
            <a:off x="910718" y="3044371"/>
            <a:ext cx="10978455" cy="1247353"/>
            <a:chOff x="910718" y="3044371"/>
            <a:chExt cx="10978455" cy="1247353"/>
          </a:xfrm>
        </p:grpSpPr>
        <p:sp>
          <p:nvSpPr>
            <p:cNvPr id="19" name="Unvan 1"/>
            <p:cNvSpPr txBox="1">
              <a:spLocks/>
            </p:cNvSpPr>
            <p:nvPr/>
          </p:nvSpPr>
          <p:spPr>
            <a:xfrm>
              <a:off x="910718" y="3517435"/>
              <a:ext cx="778933" cy="32767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2004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Unvan 1"/>
            <p:cNvSpPr txBox="1">
              <a:spLocks/>
            </p:cNvSpPr>
            <p:nvPr/>
          </p:nvSpPr>
          <p:spPr>
            <a:xfrm>
              <a:off x="4050956" y="3085293"/>
              <a:ext cx="3446962" cy="12064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Core2 </a:t>
              </a:r>
              <a:r>
                <a:rPr lang="tr-TR" sz="1800" b="1" dirty="0" err="1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Duo</a:t>
              </a: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 1.6 </a:t>
              </a:r>
              <a:r>
                <a:rPr lang="tr-TR" sz="1800" b="1" dirty="0" err="1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Ghz</a:t>
              </a:r>
              <a:endParaRPr lang="tr-TR" sz="18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 GB RAM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250 GB HDD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56K + Ethernet</a:t>
              </a:r>
              <a:endParaRPr lang="en-US" sz="18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" name="Resim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8016" y="3297098"/>
              <a:ext cx="1024466" cy="768350"/>
            </a:xfrm>
            <a:prstGeom prst="rect">
              <a:avLst/>
            </a:prstGeom>
          </p:spPr>
        </p:pic>
        <p:sp>
          <p:nvSpPr>
            <p:cNvPr id="29" name="Unvan 1"/>
            <p:cNvSpPr txBox="1">
              <a:spLocks/>
            </p:cNvSpPr>
            <p:nvPr/>
          </p:nvSpPr>
          <p:spPr>
            <a:xfrm>
              <a:off x="9354383" y="3044371"/>
              <a:ext cx="2534790" cy="74277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128 K sınırlı veya sınırsız bağlantı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Resim 3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36" t="31111" r="25278" b="11358"/>
            <a:stretch/>
          </p:blipFill>
          <p:spPr>
            <a:xfrm>
              <a:off x="7497918" y="3072969"/>
              <a:ext cx="1728723" cy="1108095"/>
            </a:xfrm>
            <a:prstGeom prst="rect">
              <a:avLst/>
            </a:prstGeom>
          </p:spPr>
        </p:pic>
      </p:grpSp>
      <p:grpSp>
        <p:nvGrpSpPr>
          <p:cNvPr id="44" name="Grup 43"/>
          <p:cNvGrpSpPr/>
          <p:nvPr/>
        </p:nvGrpSpPr>
        <p:grpSpPr>
          <a:xfrm>
            <a:off x="910718" y="4576520"/>
            <a:ext cx="10984594" cy="1239367"/>
            <a:chOff x="910718" y="4576520"/>
            <a:chExt cx="10984594" cy="1239367"/>
          </a:xfrm>
        </p:grpSpPr>
        <p:pic>
          <p:nvPicPr>
            <p:cNvPr id="9" name="Resim 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9" t="13260" b="13111"/>
            <a:stretch/>
          </p:blipFill>
          <p:spPr>
            <a:xfrm>
              <a:off x="2758016" y="4713850"/>
              <a:ext cx="1261053" cy="956130"/>
            </a:xfrm>
            <a:prstGeom prst="rect">
              <a:avLst/>
            </a:prstGeom>
          </p:spPr>
        </p:pic>
        <p:sp>
          <p:nvSpPr>
            <p:cNvPr id="21" name="Unvan 1"/>
            <p:cNvSpPr txBox="1">
              <a:spLocks/>
            </p:cNvSpPr>
            <p:nvPr/>
          </p:nvSpPr>
          <p:spPr>
            <a:xfrm>
              <a:off x="910718" y="5041598"/>
              <a:ext cx="778933" cy="32767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2015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Unvan 1"/>
            <p:cNvSpPr txBox="1">
              <a:spLocks/>
            </p:cNvSpPr>
            <p:nvPr/>
          </p:nvSpPr>
          <p:spPr>
            <a:xfrm>
              <a:off x="4050956" y="4609456"/>
              <a:ext cx="3446962" cy="12064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i7 4700 MQ 2.40 </a:t>
              </a:r>
              <a:r>
                <a:rPr lang="tr-TR" sz="1800" b="1" dirty="0" err="1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Ghz</a:t>
              </a:r>
              <a:endParaRPr lang="tr-TR" sz="18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32 GB RAM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 TB HDD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Ethernet</a:t>
              </a:r>
              <a:endParaRPr lang="en-US" sz="18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Unvan 1"/>
            <p:cNvSpPr txBox="1">
              <a:spLocks/>
            </p:cNvSpPr>
            <p:nvPr/>
          </p:nvSpPr>
          <p:spPr>
            <a:xfrm>
              <a:off x="9360522" y="4662484"/>
              <a:ext cx="2534790" cy="74277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24 </a:t>
              </a:r>
              <a:r>
                <a:rPr lang="tr-TR" sz="2000" b="1" dirty="0" err="1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MBit</a:t>
              </a:r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 sınırsız bağlantı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Resim 3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9" t="16044" r="7689" b="16933"/>
            <a:stretch/>
          </p:blipFill>
          <p:spPr>
            <a:xfrm>
              <a:off x="7591812" y="4576520"/>
              <a:ext cx="1540934" cy="1230789"/>
            </a:xfrm>
            <a:prstGeom prst="rect">
              <a:avLst/>
            </a:prstGeom>
          </p:spPr>
        </p:pic>
      </p:grpSp>
      <p:grpSp>
        <p:nvGrpSpPr>
          <p:cNvPr id="41" name="Grup 40"/>
          <p:cNvGrpSpPr/>
          <p:nvPr/>
        </p:nvGrpSpPr>
        <p:grpSpPr>
          <a:xfrm>
            <a:off x="274614" y="469662"/>
            <a:ext cx="11768671" cy="637021"/>
            <a:chOff x="274614" y="469662"/>
            <a:chExt cx="11768671" cy="637021"/>
          </a:xfrm>
        </p:grpSpPr>
        <p:sp>
          <p:nvSpPr>
            <p:cNvPr id="34" name="Unvan 1"/>
            <p:cNvSpPr txBox="1">
              <a:spLocks/>
            </p:cNvSpPr>
            <p:nvPr/>
          </p:nvSpPr>
          <p:spPr>
            <a:xfrm>
              <a:off x="7787702" y="470321"/>
              <a:ext cx="2534790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CD1F2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İnternet Bağlantısı</a:t>
              </a:r>
              <a:endParaRPr lang="en-US" sz="20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Unvan 1"/>
            <p:cNvSpPr txBox="1">
              <a:spLocks/>
            </p:cNvSpPr>
            <p:nvPr/>
          </p:nvSpPr>
          <p:spPr>
            <a:xfrm>
              <a:off x="2326830" y="469662"/>
              <a:ext cx="4099370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r-TR" sz="2000" b="1" dirty="0">
                  <a:solidFill>
                    <a:srgbClr val="CD1F2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Bilgisayar</a:t>
              </a:r>
              <a:endParaRPr lang="en-US" sz="20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Unvan 1"/>
            <p:cNvSpPr txBox="1">
              <a:spLocks/>
            </p:cNvSpPr>
            <p:nvPr/>
          </p:nvSpPr>
          <p:spPr>
            <a:xfrm>
              <a:off x="877676" y="508560"/>
              <a:ext cx="881611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r-TR" sz="2000" b="1" dirty="0">
                  <a:solidFill>
                    <a:srgbClr val="CD1F2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Yıl</a:t>
              </a:r>
              <a:endParaRPr lang="en-US" sz="20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8" name="Düz Bağlayıcı 37"/>
            <p:cNvCxnSpPr/>
            <p:nvPr/>
          </p:nvCxnSpPr>
          <p:spPr>
            <a:xfrm>
              <a:off x="274614" y="1106683"/>
              <a:ext cx="11768671" cy="0"/>
            </a:xfrm>
            <a:prstGeom prst="line">
              <a:avLst/>
            </a:prstGeom>
            <a:ln w="101600" cmpd="thickThin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22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3" name="Resim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5" b="18585"/>
          <a:stretch/>
        </p:blipFill>
        <p:spPr>
          <a:xfrm>
            <a:off x="1928084" y="1012971"/>
            <a:ext cx="8263944" cy="4563533"/>
          </a:xfrm>
          <a:prstGeom prst="rect">
            <a:avLst/>
          </a:prstGeom>
        </p:spPr>
      </p:pic>
      <p:sp>
        <p:nvSpPr>
          <p:cNvPr id="3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Büyük Veri Kaynakları Örnekler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Metin kutusu 1"/>
          <p:cNvSpPr txBox="1"/>
          <p:nvPr/>
        </p:nvSpPr>
        <p:spPr>
          <a:xfrm>
            <a:off x="2015066" y="4614333"/>
            <a:ext cx="411480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2E75B6"/>
                </a:solidFill>
              </a:rPr>
              <a:t>Bir uçak motoru için </a:t>
            </a:r>
            <a:r>
              <a:rPr lang="tr-TR" b="1" dirty="0">
                <a:solidFill>
                  <a:srgbClr val="2E75B6"/>
                </a:solidFill>
              </a:rPr>
              <a:t>saniyede</a:t>
            </a:r>
            <a:r>
              <a:rPr lang="tr-TR" dirty="0">
                <a:solidFill>
                  <a:srgbClr val="2E75B6"/>
                </a:solidFill>
              </a:rPr>
              <a:t> </a:t>
            </a:r>
            <a:r>
              <a:rPr lang="tr-TR" b="1" dirty="0">
                <a:solidFill>
                  <a:srgbClr val="2E75B6"/>
                </a:solidFill>
              </a:rPr>
              <a:t>5000</a:t>
            </a:r>
            <a:r>
              <a:rPr lang="tr-TR" dirty="0">
                <a:solidFill>
                  <a:srgbClr val="2E75B6"/>
                </a:solidFill>
              </a:rPr>
              <a:t> farklı bileşen için veri toplanabilmektedir. </a:t>
            </a:r>
            <a:endParaRPr lang="en-US" dirty="0">
              <a:solidFill>
                <a:srgbClr val="2E75B6"/>
              </a:solidFill>
            </a:endParaRPr>
          </a:p>
        </p:txBody>
      </p:sp>
      <p:sp>
        <p:nvSpPr>
          <p:cNvPr id="34" name="Metin kutusu 33"/>
          <p:cNvSpPr txBox="1"/>
          <p:nvPr/>
        </p:nvSpPr>
        <p:spPr>
          <a:xfrm>
            <a:off x="8352914" y="5769659"/>
            <a:ext cx="36443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/>
              <a:t>Kaynak: </a:t>
            </a:r>
            <a:r>
              <a:rPr lang="en-US" sz="800" dirty="0"/>
              <a:t>http://www.businessinsider.com/airplanes-and-big-data-sensors-2015-6</a:t>
            </a:r>
          </a:p>
        </p:txBody>
      </p:sp>
    </p:spTree>
    <p:extLst>
      <p:ext uri="{BB962C8B-B14F-4D97-AF65-F5344CB8AC3E}">
        <p14:creationId xmlns:p14="http://schemas.microsoft.com/office/powerpoint/2010/main" val="1197989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Büyük Veri Kaynakları Örnekler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25" y="980512"/>
            <a:ext cx="8954405" cy="4634297"/>
          </a:xfrm>
          <a:prstGeom prst="rect">
            <a:avLst/>
          </a:prstGeom>
        </p:spPr>
      </p:pic>
      <p:sp>
        <p:nvSpPr>
          <p:cNvPr id="19" name="Metin kutusu 18"/>
          <p:cNvSpPr txBox="1"/>
          <p:nvPr/>
        </p:nvSpPr>
        <p:spPr>
          <a:xfrm>
            <a:off x="7196665" y="1841392"/>
            <a:ext cx="3268135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2E75B6"/>
                </a:solidFill>
              </a:rPr>
              <a:t>Tıbbi cihazlar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2E75B6"/>
                </a:solidFill>
              </a:rPr>
              <a:t>Hasta takip sistemleri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2E75B6"/>
                </a:solidFill>
              </a:rPr>
              <a:t>Sağlık sigortası geri ödeme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2E75B6"/>
                </a:solidFill>
              </a:rPr>
              <a:t>Genetik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2E75B6"/>
                </a:solidFill>
              </a:rPr>
              <a:t>Vb.</a:t>
            </a:r>
          </a:p>
        </p:txBody>
      </p:sp>
    </p:spTree>
    <p:extLst>
      <p:ext uri="{BB962C8B-B14F-4D97-AF65-F5344CB8AC3E}">
        <p14:creationId xmlns:p14="http://schemas.microsoft.com/office/powerpoint/2010/main" val="706495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Büyük Veri Kaynakları Örnekler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717" y="1143005"/>
            <a:ext cx="6946428" cy="39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35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Unvan 1"/>
          <p:cNvSpPr>
            <a:spLocks noGrp="1"/>
          </p:cNvSpPr>
          <p:nvPr>
            <p:ph type="ctrTitle"/>
          </p:nvPr>
        </p:nvSpPr>
        <p:spPr>
          <a:xfrm>
            <a:off x="1540931" y="184216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Büyük Veri Kaynakları Örnekler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0" y="960120"/>
            <a:ext cx="877824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72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Unvan 1"/>
          <p:cNvSpPr>
            <a:spLocks noGrp="1"/>
          </p:cNvSpPr>
          <p:nvPr>
            <p:ph type="ctrTitle"/>
          </p:nvPr>
        </p:nvSpPr>
        <p:spPr>
          <a:xfrm>
            <a:off x="1540931" y="184216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Büyük Veri Kaynakları Örnekler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33" y="1268630"/>
            <a:ext cx="4524375" cy="1009650"/>
          </a:xfrm>
          <a:prstGeom prst="rect">
            <a:avLst/>
          </a:prstGeom>
        </p:spPr>
      </p:pic>
      <p:sp>
        <p:nvSpPr>
          <p:cNvPr id="16" name="Metin kutusu 15"/>
          <p:cNvSpPr txBox="1"/>
          <p:nvPr/>
        </p:nvSpPr>
        <p:spPr>
          <a:xfrm>
            <a:off x="1928084" y="2473017"/>
            <a:ext cx="8114097" cy="16927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sz="2600" dirty="0">
                <a:solidFill>
                  <a:srgbClr val="2E75B6"/>
                </a:solidFill>
              </a:rPr>
              <a:t>Günde 1 milyar saat izlenme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sz="2600" dirty="0">
                <a:solidFill>
                  <a:srgbClr val="2E75B6"/>
                </a:solidFill>
              </a:rPr>
              <a:t>Bir dakikada 500 saatten fazla video yükleme</a:t>
            </a:r>
          </a:p>
        </p:txBody>
      </p:sp>
      <p:pic>
        <p:nvPicPr>
          <p:cNvPr id="17" name="Resim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9" y="4450971"/>
            <a:ext cx="2656794" cy="996298"/>
          </a:xfrm>
          <a:prstGeom prst="rect">
            <a:avLst/>
          </a:prstGeom>
        </p:spPr>
      </p:pic>
      <p:pic>
        <p:nvPicPr>
          <p:cNvPr id="18" name="Resim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057" y="4541462"/>
            <a:ext cx="3293845" cy="905807"/>
          </a:xfrm>
          <a:prstGeom prst="rect">
            <a:avLst/>
          </a:prstGeom>
        </p:spPr>
      </p:pic>
      <p:pic>
        <p:nvPicPr>
          <p:cNvPr id="19" name="Resim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9" y="4553777"/>
            <a:ext cx="2735179" cy="8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14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7194</TotalTime>
  <Words>835</Words>
  <Application>Microsoft Office PowerPoint</Application>
  <PresentationFormat>Geniş ekran</PresentationFormat>
  <Paragraphs>186</Paragraphs>
  <Slides>25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26" baseType="lpstr">
      <vt:lpstr>Office Teması</vt:lpstr>
      <vt:lpstr>Büyük Veri</vt:lpstr>
      <vt:lpstr>Veri Çağı</vt:lpstr>
      <vt:lpstr>Taşınabilir Depolama Son 20 Yıl</vt:lpstr>
      <vt:lpstr>PowerPoint Sunusu</vt:lpstr>
      <vt:lpstr>Büyük Veri Kaynakları Örnekler</vt:lpstr>
      <vt:lpstr>Büyük Veri Kaynakları Örnekler</vt:lpstr>
      <vt:lpstr>Büyük Veri Kaynakları Örnekler</vt:lpstr>
      <vt:lpstr>Büyük Veri Kaynakları Örnekler</vt:lpstr>
      <vt:lpstr>Büyük Veri Kaynakları Örnekler</vt:lpstr>
      <vt:lpstr>Büyük Veri Kaynakları</vt:lpstr>
      <vt:lpstr>Büyük Veri Karakteristikleri</vt:lpstr>
      <vt:lpstr>Veri Artış Tahmini</vt:lpstr>
      <vt:lpstr>Kritik Veri Trendi</vt:lpstr>
      <vt:lpstr>Veri Artışı Karşısında  Donanımların Durumu</vt:lpstr>
      <vt:lpstr>Mekanik Disk</vt:lpstr>
      <vt:lpstr>İşlemci</vt:lpstr>
      <vt:lpstr>Veri Okyanusu ve Tek Bilgisayar</vt:lpstr>
      <vt:lpstr>Cüneyt Arkın Olsa Bile…</vt:lpstr>
      <vt:lpstr>Cüneyt Arkın Olsa Bile…</vt:lpstr>
      <vt:lpstr>Bilgisayarlar da Gücünü Birleştirmek Zorunda</vt:lpstr>
      <vt:lpstr>Birçok bilgisayarı tek bir bilgisayar gibi kullanmak</vt:lpstr>
      <vt:lpstr>Büyük Veriyi Doğuran Sebepler</vt:lpstr>
      <vt:lpstr>Büyük Veri Tanımı</vt:lpstr>
      <vt:lpstr>PowerPoint Sunusu</vt:lpstr>
      <vt:lpstr>Büyük Veri Tanımı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Uygulamalı Hadoop Big Data Eğitimi</dc:title>
  <dc:creator>Erkan ŞİRİN</dc:creator>
  <cp:lastModifiedBy>Erkan ŞİRİN</cp:lastModifiedBy>
  <cp:revision>65</cp:revision>
  <dcterms:created xsi:type="dcterms:W3CDTF">2018-03-02T17:09:19Z</dcterms:created>
  <dcterms:modified xsi:type="dcterms:W3CDTF">2018-04-10T08:00:12Z</dcterms:modified>
</cp:coreProperties>
</file>